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0" r:id="rId7"/>
    <p:sldId id="263" r:id="rId8"/>
    <p:sldId id="264" r:id="rId9"/>
    <p:sldId id="266" r:id="rId10"/>
    <p:sldId id="268" r:id="rId11"/>
    <p:sldId id="265" r:id="rId12"/>
    <p:sldId id="262" r:id="rId13"/>
    <p:sldId id="267" r:id="rId14"/>
    <p:sldId id="269" r:id="rId15"/>
    <p:sldId id="270" r:id="rId16"/>
    <p:sldId id="271" r:id="rId17"/>
    <p:sldId id="272" r:id="rId18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901"/>
    <a:srgbClr val="F4992A"/>
    <a:srgbClr val="9D3939"/>
    <a:srgbClr val="163E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54" d="100"/>
          <a:sy n="54" d="100"/>
        </p:scale>
        <p:origin x="588" y="3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D8C41D-02BC-51A6-B599-D609328265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D2CCFAE-C0B0-9133-4B9F-25EFC47375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A25DE3A-98A5-67A8-DC99-85782A820F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A2B11-770E-4FAC-984B-472305FD2076}" type="datetimeFigureOut">
              <a:rPr lang="es-ES" smtClean="0"/>
              <a:t>15/01/2023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B3E8617-2470-B6B6-6E1E-80EC91E264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3953C7D-CA18-023F-FFBF-BC2F998740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E509F-9D40-4BE1-B353-FA5C0788B6A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496062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7B5CA2-EBAE-AF7E-69E8-77B4D7E95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88FD4743-7900-ED62-EAA1-B0F06DD84D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32774D7-701B-2DE0-AAA2-6FE1DE8886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A2B11-770E-4FAC-984B-472305FD2076}" type="datetimeFigureOut">
              <a:rPr lang="es-ES" smtClean="0"/>
              <a:t>15/01/2023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79094D5-1582-2B10-304F-2AB139B889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E225FC1-4E4F-B638-3134-5C7E8C97D6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E509F-9D40-4BE1-B353-FA5C0788B6A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905540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CF32CF19-E438-4B87-C5D5-68D5A7C03C4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80ADE45-F872-5B01-C3AE-9BD520020E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1836D71-DF3D-42CD-2F95-D28826DB63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A2B11-770E-4FAC-984B-472305FD2076}" type="datetimeFigureOut">
              <a:rPr lang="es-ES" smtClean="0"/>
              <a:t>15/01/2023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CC08387-CE23-AB03-C0B3-8A0347C9EC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35BDE36-8256-40BE-D48A-F1CCCD546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E509F-9D40-4BE1-B353-FA5C0788B6A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660026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13E4C3-3CB5-4B36-4A44-6E5E3A503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B213547-95EA-15EE-B539-90D4ABE741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E79D520-07A6-51E4-0D20-6DD3381B7A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A2B11-770E-4FAC-984B-472305FD2076}" type="datetimeFigureOut">
              <a:rPr lang="es-ES" smtClean="0"/>
              <a:t>15/01/2023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E990710-9666-8289-6821-C081975E9F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A8F279D-DC38-0C97-9D8A-9173435565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E509F-9D40-4BE1-B353-FA5C0788B6A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600106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3BDA670-8713-6414-2C23-5EEF5E52EE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FC90A9C-022E-50B1-781A-F574DAF7E1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29B34AE-8F32-8988-8BAE-7C44216156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A2B11-770E-4FAC-984B-472305FD2076}" type="datetimeFigureOut">
              <a:rPr lang="es-ES" smtClean="0"/>
              <a:t>15/01/2023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F406441-5B76-7036-E6BF-09DABE7EAE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DF66CBA-1974-BF3B-1EE0-1113F4AB1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E509F-9D40-4BE1-B353-FA5C0788B6A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506357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9BA8CCE-0C50-1603-8E79-8F8505B93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06F8355-274E-4354-A7A4-79B93932FC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0ADB93A8-1C32-2563-7333-1715B74129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D4F7F68B-35B9-8047-2DAF-AB097CE783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A2B11-770E-4FAC-984B-472305FD2076}" type="datetimeFigureOut">
              <a:rPr lang="es-ES" smtClean="0"/>
              <a:t>15/01/2023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AE001BB-ED2C-5DBF-752A-064790085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35F7E40-2176-AF3E-0C22-B24969BF8E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E509F-9D40-4BE1-B353-FA5C0788B6A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950560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695E86-53DB-72DC-1E19-CE8E0CD65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4C42B4B-85BE-42F5-89B6-A5B25F4198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9214D65-4398-F3DB-5DDB-91716514C0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87D9C518-F96A-42BF-4970-F9C458586B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36C35EF5-99E3-FC49-E97C-764B05476C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426DCA6F-F1B3-722B-B7CF-C0395A0168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A2B11-770E-4FAC-984B-472305FD2076}" type="datetimeFigureOut">
              <a:rPr lang="es-ES" smtClean="0"/>
              <a:t>15/01/2023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571FAC74-7A56-EDD6-8CDB-185DD58F77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8DFA0608-E3B4-59FF-254C-316030E103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E509F-9D40-4BE1-B353-FA5C0788B6A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106223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D785205-8758-1957-18B4-F1BE430B96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D5E1A611-1AA7-A68E-228B-884A126EC5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A2B11-770E-4FAC-984B-472305FD2076}" type="datetimeFigureOut">
              <a:rPr lang="es-ES" smtClean="0"/>
              <a:t>15/01/2023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A8C3C7A8-2AF0-7AA6-3450-99C127B388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9211FCF-834F-C85D-ED4F-648164927B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E509F-9D40-4BE1-B353-FA5C0788B6A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303909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DC8E2EFD-4A08-566B-4A2A-518B87976F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A2B11-770E-4FAC-984B-472305FD2076}" type="datetimeFigureOut">
              <a:rPr lang="es-ES" smtClean="0"/>
              <a:t>15/01/2023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DA9499FC-219B-1061-71E4-E6E685B18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74FB8FF-2B07-8E64-6462-3F8602FBA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E509F-9D40-4BE1-B353-FA5C0788B6A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699586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0DA32B-E482-1DE9-BB06-CDFC137BA1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85801BD-FCFE-4F63-FE02-FBB492EF36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2CA3C11-09F7-641C-F4C9-145BB63958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4790571-5D16-9DC6-5F9A-5165F7DB86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A2B11-770E-4FAC-984B-472305FD2076}" type="datetimeFigureOut">
              <a:rPr lang="es-ES" smtClean="0"/>
              <a:t>15/01/2023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58A7C5C-596D-D885-C60C-271CEF5C8F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BE2EBD5-05D0-0F4F-3FA6-923F12B868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E509F-9D40-4BE1-B353-FA5C0788B6A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450616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840347A-0FEA-69DE-96B6-D49013C1B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850DE646-B1B9-D7DC-B8C6-3EDEDBB4D1A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CB9881B-A0E9-27BC-6485-6915710447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438F17D-4DBF-F8F8-1F56-7E69C1FC0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A2B11-770E-4FAC-984B-472305FD2076}" type="datetimeFigureOut">
              <a:rPr lang="es-ES" smtClean="0"/>
              <a:t>15/01/2023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A1FD3F2-B63D-3A05-8A68-C33720AD8F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C5FDA41-2BA9-9CF4-841D-F6025483E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E509F-9D40-4BE1-B353-FA5C0788B6A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347905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EFFC308B-06CC-4C5C-DDA1-7A22FD4B09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4CFF3C1-44B7-DCFB-6B1F-4421BC5573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A5FCA65-DDBE-C638-2F6A-F5968E1435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9A2B11-770E-4FAC-984B-472305FD2076}" type="datetimeFigureOut">
              <a:rPr lang="es-ES" smtClean="0"/>
              <a:t>15/01/2023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67C15C4-D3F7-582D-06B3-5346781D26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A09B503-AD96-2D62-3D82-B7317B6954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2E509F-9D40-4BE1-B353-FA5C0788B6A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796469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sv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n 20">
            <a:extLst>
              <a:ext uri="{FF2B5EF4-FFF2-40B4-BE49-F238E27FC236}">
                <a16:creationId xmlns:a16="http://schemas.microsoft.com/office/drawing/2014/main" id="{CBC91B93-A5CC-C106-A0BF-DFC04416A2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5AF2AAFA-0406-CA64-6E47-B11F921E6B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9836"/>
                    </a14:imgEffect>
                    <a14:imgEffect>
                      <a14:saturation sat="4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418FBAA3-E86A-3F8E-8783-77D14DDC08CD}"/>
              </a:ext>
            </a:extLst>
          </p:cNvPr>
          <p:cNvSpPr/>
          <p:nvPr/>
        </p:nvSpPr>
        <p:spPr>
          <a:xfrm>
            <a:off x="497838" y="588221"/>
            <a:ext cx="11196320" cy="1366838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1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1">
                  <a:lumMod val="60000"/>
                  <a:lumOff val="40000"/>
                  <a:tint val="23500"/>
                  <a:satMod val="160000"/>
                </a:schemeClr>
              </a:gs>
            </a:gsLst>
            <a:lin ang="0" scaled="1"/>
            <a:tileRect/>
          </a:gra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600" b="1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EDA : LA POSESIÓN DEL BALÓN EN EL FÚTBOL Y SU RELACIÓN CON LOS RESULTADOS</a:t>
            </a:r>
          </a:p>
        </p:txBody>
      </p:sp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428FBF85-F3A8-388A-AC12-1A3BF39C7126}"/>
              </a:ext>
            </a:extLst>
          </p:cNvPr>
          <p:cNvSpPr/>
          <p:nvPr/>
        </p:nvSpPr>
        <p:spPr>
          <a:xfrm>
            <a:off x="3296918" y="2193078"/>
            <a:ext cx="5598159" cy="700404"/>
          </a:xfrm>
          <a:prstGeom prst="roundRect">
            <a:avLst>
              <a:gd name="adj" fmla="val 39688"/>
            </a:avLst>
          </a:prstGeom>
          <a:gradFill>
            <a:gsLst>
              <a:gs pos="0">
                <a:srgbClr val="002060"/>
              </a:gs>
              <a:gs pos="50000">
                <a:srgbClr val="163E96"/>
              </a:gs>
              <a:gs pos="100000">
                <a:schemeClr val="accent1">
                  <a:lumMod val="75000"/>
                </a:schemeClr>
              </a:gs>
            </a:gsLst>
            <a:lin ang="0" scaled="1"/>
          </a:gra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800" b="1" dirty="0">
                <a:solidFill>
                  <a:schemeClr val="bg1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RAMÓN FERNÁNDEZ CEREZO</a:t>
            </a:r>
          </a:p>
        </p:txBody>
      </p:sp>
    </p:spTree>
    <p:extLst>
      <p:ext uri="{BB962C8B-B14F-4D97-AF65-F5344CB8AC3E}">
        <p14:creationId xmlns:p14="http://schemas.microsoft.com/office/powerpoint/2010/main" val="39681032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A373C3-B477-E882-AB2F-B244B1B83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9" name="Marcador de contenido 8">
            <a:extLst>
              <a:ext uri="{FF2B5EF4-FFF2-40B4-BE49-F238E27FC236}">
                <a16:creationId xmlns:a16="http://schemas.microsoft.com/office/drawing/2014/main" id="{9097D2D6-8FA1-6FA0-ADD8-CD7E7C74DF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530" y="247339"/>
            <a:ext cx="10308939" cy="6363321"/>
          </a:xfrm>
        </p:spPr>
      </p:pic>
    </p:spTree>
    <p:extLst>
      <p:ext uri="{BB962C8B-B14F-4D97-AF65-F5344CB8AC3E}">
        <p14:creationId xmlns:p14="http://schemas.microsoft.com/office/powerpoint/2010/main" val="31959746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Marcador de contenido 8">
            <a:extLst>
              <a:ext uri="{FF2B5EF4-FFF2-40B4-BE49-F238E27FC236}">
                <a16:creationId xmlns:a16="http://schemas.microsoft.com/office/drawing/2014/main" id="{4C7256FF-AB4A-27A3-A40E-52961AC112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16" y="419720"/>
            <a:ext cx="7503658" cy="6018559"/>
          </a:xfrm>
        </p:spPr>
      </p:pic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AE7645FC-5013-EC11-8BD1-832EF9C5692D}"/>
              </a:ext>
            </a:extLst>
          </p:cNvPr>
          <p:cNvSpPr/>
          <p:nvPr/>
        </p:nvSpPr>
        <p:spPr>
          <a:xfrm>
            <a:off x="8195960" y="1960012"/>
            <a:ext cx="3617040" cy="4478267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</a:schemeClr>
              </a:gs>
              <a:gs pos="50000">
                <a:schemeClr val="accent1">
                  <a:lumMod val="20000"/>
                  <a:lumOff val="80000"/>
                </a:schemeClr>
              </a:gs>
              <a:gs pos="100000">
                <a:schemeClr val="lt1">
                  <a:shade val="100000"/>
                  <a:satMod val="115000"/>
                </a:schemeClr>
              </a:gs>
            </a:gsLst>
            <a:lin ang="2700000" scaled="1"/>
            <a:tileRect/>
          </a:gradFill>
          <a:ln w="57150">
            <a:solidFill>
              <a:srgbClr val="00206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514350" indent="-514350">
              <a:buFont typeface="Arial" panose="020B0604020202020204" pitchFamily="34" charset="0"/>
              <a:buChar char="•"/>
            </a:pPr>
            <a:r>
              <a:rPr lang="es-ES" sz="25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Con más del 60% de posesión, la cifra de disparos recibidos oscila entre 5 y 11</a:t>
            </a:r>
          </a:p>
          <a:p>
            <a:endParaRPr lang="es-ES" sz="2500" dirty="0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endParaRP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s-ES" sz="2500" b="0" dirty="0">
                <a:solidFill>
                  <a:srgbClr val="002060"/>
                </a:solidFill>
                <a:effectLst/>
                <a:latin typeface="Gadugi" panose="020B0502040204020203" pitchFamily="34" charset="0"/>
                <a:ea typeface="Gadugi" panose="020B0502040204020203" pitchFamily="34" charset="0"/>
              </a:rPr>
              <a:t>Mientras que si tiene</a:t>
            </a:r>
            <a:r>
              <a:rPr lang="es-ES" sz="25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s menos del 40%, la mayoría de los datos están entre 10 y 20</a:t>
            </a:r>
            <a:endParaRPr lang="es-ES" sz="2500" b="0" dirty="0">
              <a:solidFill>
                <a:srgbClr val="002060"/>
              </a:solidFill>
              <a:effectLst/>
              <a:latin typeface="Gadugi" panose="020B0502040204020203" pitchFamily="34" charset="0"/>
              <a:ea typeface="Gadugi" panose="020B0502040204020203" pitchFamily="34" charset="0"/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B4A7322D-7F5E-5C40-F11B-1CEE31B8ADCB}"/>
              </a:ext>
            </a:extLst>
          </p:cNvPr>
          <p:cNvSpPr txBox="1"/>
          <p:nvPr/>
        </p:nvSpPr>
        <p:spPr>
          <a:xfrm>
            <a:off x="8195960" y="278472"/>
            <a:ext cx="377932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3200" b="1" dirty="0">
                <a:ln w="0"/>
                <a:solidFill>
                  <a:srgbClr val="00206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</a:rPr>
              <a:t>RENDIMIENTO DEFENSIVO DE LA POSESIÓN</a:t>
            </a:r>
            <a:endParaRPr lang="es-ES" sz="3200" dirty="0"/>
          </a:p>
        </p:txBody>
      </p:sp>
    </p:spTree>
    <p:extLst>
      <p:ext uri="{BB962C8B-B14F-4D97-AF65-F5344CB8AC3E}">
        <p14:creationId xmlns:p14="http://schemas.microsoft.com/office/powerpoint/2010/main" val="1290957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250" tmFilter="0,0; .5, 1; 1, 1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18D825F1-74BC-93C4-A1ED-8DE19D27C3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508483"/>
            <a:ext cx="5778895" cy="5841034"/>
          </a:xfrm>
          <a:prstGeom prst="rect">
            <a:avLst/>
          </a:prstGeom>
          <a:ln w="28575">
            <a:solidFill>
              <a:srgbClr val="002060"/>
            </a:solidFill>
          </a:ln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AD05C4AA-5478-291C-ABA9-779F75F2D8DE}"/>
              </a:ext>
            </a:extLst>
          </p:cNvPr>
          <p:cNvSpPr txBox="1"/>
          <p:nvPr/>
        </p:nvSpPr>
        <p:spPr>
          <a:xfrm>
            <a:off x="317105" y="508483"/>
            <a:ext cx="5551407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4400" b="1" dirty="0">
                <a:ln w="0"/>
                <a:solidFill>
                  <a:srgbClr val="00206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</a:rPr>
              <a:t>¿ES IGUAL DE DETERMINANTE EN PARTIDOS CLAVE?</a:t>
            </a:r>
            <a:endParaRPr lang="es-ES" sz="4400" dirty="0"/>
          </a:p>
        </p:txBody>
      </p:sp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2E541212-7CE7-0B5E-BAB8-829B8968DA88}"/>
              </a:ext>
            </a:extLst>
          </p:cNvPr>
          <p:cNvSpPr/>
          <p:nvPr/>
        </p:nvSpPr>
        <p:spPr>
          <a:xfrm>
            <a:off x="317105" y="2904354"/>
            <a:ext cx="5609230" cy="3373861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</a:schemeClr>
              </a:gs>
              <a:gs pos="50000">
                <a:schemeClr val="accent1">
                  <a:lumMod val="20000"/>
                  <a:lumOff val="80000"/>
                </a:schemeClr>
              </a:gs>
              <a:gs pos="100000">
                <a:schemeClr val="lt1">
                  <a:shade val="100000"/>
                  <a:satMod val="115000"/>
                </a:schemeClr>
              </a:gs>
            </a:gsLst>
            <a:lin ang="2700000" scaled="1"/>
            <a:tileRect/>
          </a:gradFill>
          <a:ln w="57150">
            <a:solidFill>
              <a:srgbClr val="00206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514350" indent="-514350" algn="just"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Muy similar el porcentaje Victorias/Derrotas en las últimas rondas de grandes torneos</a:t>
            </a:r>
          </a:p>
          <a:p>
            <a:pPr marL="514350" indent="-514350" algn="just">
              <a:buFont typeface="Arial" panose="020B0604020202020204" pitchFamily="34" charset="0"/>
              <a:buChar char="•"/>
            </a:pPr>
            <a:endParaRPr lang="es-ES" sz="2400" dirty="0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endParaRPr>
          </a:p>
          <a:p>
            <a:pPr marL="514350" indent="-514350" algn="just"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En finales el dato es aún más sangrante. De las 11 finales de este período, solo una la gana el equipo con más posesión</a:t>
            </a:r>
          </a:p>
        </p:txBody>
      </p:sp>
    </p:spTree>
    <p:extLst>
      <p:ext uri="{BB962C8B-B14F-4D97-AF65-F5344CB8AC3E}">
        <p14:creationId xmlns:p14="http://schemas.microsoft.com/office/powerpoint/2010/main" val="979790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250" tmFilter="0,0; .5, 1; 1, 1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2A68B7-A76B-1633-15C5-202998A3F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24B5B01-753D-8C1D-7C0F-06F729062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 dirty="0"/>
          </a:p>
        </p:txBody>
      </p:sp>
      <p:pic>
        <p:nvPicPr>
          <p:cNvPr id="4100" name="Picture 4" descr="Fotos] Carlo Ancelotti fue la gran estrella de los memes tras la épica  victoria de Real Madrid sobre el City - AlAireLibre.cl">
            <a:extLst>
              <a:ext uri="{FF2B5EF4-FFF2-40B4-BE49-F238E27FC236}">
                <a16:creationId xmlns:a16="http://schemas.microsoft.com/office/drawing/2014/main" id="{3D7675C3-4379-CC21-B061-969CE8E115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33"/>
            <a:ext cx="12192000" cy="6851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69558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FA3DF00-74BC-5F86-77E9-1CD39406767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439344"/>
            <a:ext cx="10515600" cy="701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4400" b="1" dirty="0">
                <a:ln w="0"/>
                <a:solidFill>
                  <a:srgbClr val="00206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</a:rPr>
              <a:t>CONCLUSIONES</a:t>
            </a:r>
            <a:endParaRPr lang="es-ES" sz="4400" dirty="0"/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068C3ED2-C536-AE9D-BB94-2D202D92E5B1}"/>
              </a:ext>
            </a:extLst>
          </p:cNvPr>
          <p:cNvSpPr/>
          <p:nvPr/>
        </p:nvSpPr>
        <p:spPr>
          <a:xfrm>
            <a:off x="334703" y="2196935"/>
            <a:ext cx="11522594" cy="878774"/>
          </a:xfrm>
          <a:prstGeom prst="roundRect">
            <a:avLst>
              <a:gd name="adj" fmla="val 40991"/>
            </a:avLst>
          </a:prstGeom>
          <a:gradFill flip="none" rotWithShape="1">
            <a:gsLst>
              <a:gs pos="0">
                <a:schemeClr val="accent1">
                  <a:lumMod val="40000"/>
                  <a:lumOff val="60000"/>
                </a:schemeClr>
              </a:gs>
              <a:gs pos="50000">
                <a:schemeClr val="accent1">
                  <a:lumMod val="20000"/>
                  <a:lumOff val="80000"/>
                </a:schemeClr>
              </a:gs>
              <a:gs pos="100000">
                <a:schemeClr val="lt1">
                  <a:shade val="100000"/>
                  <a:satMod val="115000"/>
                </a:schemeClr>
              </a:gs>
            </a:gsLst>
            <a:lin ang="2700000" scaled="1"/>
            <a:tileRect/>
          </a:gradFill>
          <a:ln w="57150">
            <a:solidFill>
              <a:srgbClr val="00206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3200" b="1" dirty="0">
                <a:solidFill>
                  <a:srgbClr val="002060"/>
                </a:solidFill>
                <a:effectLst/>
                <a:latin typeface="Gadugi" panose="020B0502040204020203" pitchFamily="34" charset="0"/>
                <a:ea typeface="Gadugi" panose="020B0502040204020203" pitchFamily="34" charset="0"/>
              </a:rPr>
              <a:t>¿Es la posesión determinante a la hora de ganar partidos?</a:t>
            </a:r>
          </a:p>
        </p:txBody>
      </p:sp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D563C8A5-C9B2-3C66-125E-0169864C2B94}"/>
              </a:ext>
            </a:extLst>
          </p:cNvPr>
          <p:cNvSpPr/>
          <p:nvPr/>
        </p:nvSpPr>
        <p:spPr>
          <a:xfrm>
            <a:off x="334703" y="3421920"/>
            <a:ext cx="11522594" cy="3142166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</a:schemeClr>
              </a:gs>
              <a:gs pos="50000">
                <a:schemeClr val="accent1">
                  <a:lumMod val="20000"/>
                  <a:lumOff val="80000"/>
                </a:schemeClr>
              </a:gs>
              <a:gs pos="100000">
                <a:schemeClr val="lt1">
                  <a:shade val="100000"/>
                  <a:satMod val="115000"/>
                </a:schemeClr>
              </a:gs>
            </a:gsLst>
            <a:lin ang="2700000" scaled="1"/>
            <a:tileRect/>
          </a:gradFill>
          <a:ln w="57150">
            <a:solidFill>
              <a:srgbClr val="00206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514350" indent="-514350" algn="just">
              <a:buFont typeface="Arial" panose="020B0604020202020204" pitchFamily="34" charset="0"/>
              <a:buChar char="•"/>
            </a:pPr>
            <a:r>
              <a:rPr lang="es-ES" sz="32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Sí, tener la posesión, por regla general reporta beneficios a nivel de resultados a nivel ofensivo y defensivo</a:t>
            </a:r>
          </a:p>
          <a:p>
            <a:pPr marL="514350" indent="-514350" algn="just">
              <a:buFont typeface="Arial" panose="020B0604020202020204" pitchFamily="34" charset="0"/>
              <a:buChar char="•"/>
            </a:pPr>
            <a:r>
              <a:rPr lang="es-ES" sz="3200" b="0" dirty="0">
                <a:solidFill>
                  <a:srgbClr val="002060"/>
                </a:solidFill>
                <a:effectLst/>
                <a:latin typeface="Gadugi" panose="020B0502040204020203" pitchFamily="34" charset="0"/>
                <a:ea typeface="Gadugi" panose="020B0502040204020203" pitchFamily="34" charset="0"/>
              </a:rPr>
              <a:t>No todos los equipos, no obstante, hacen el mismo </a:t>
            </a:r>
            <a:r>
              <a:rPr lang="es-ES" sz="32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uso del tiempo que tienen la pelota</a:t>
            </a:r>
          </a:p>
          <a:p>
            <a:pPr marL="514350" indent="-514350" algn="just">
              <a:buFont typeface="Arial" panose="020B0604020202020204" pitchFamily="34" charset="0"/>
              <a:buChar char="•"/>
            </a:pPr>
            <a:r>
              <a:rPr lang="es-ES" sz="3200" b="0" dirty="0">
                <a:solidFill>
                  <a:srgbClr val="002060"/>
                </a:solidFill>
                <a:effectLst/>
                <a:latin typeface="Gadugi" panose="020B0502040204020203" pitchFamily="34" charset="0"/>
                <a:ea typeface="Gadugi" panose="020B0502040204020203" pitchFamily="34" charset="0"/>
              </a:rPr>
              <a:t>Es más difícil hacerlo, no hay </a:t>
            </a:r>
            <a:r>
              <a:rPr lang="es-ES" sz="32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apenas equipos pequeños intentando dominar los partidos</a:t>
            </a:r>
            <a:endParaRPr lang="es-ES" sz="3200" b="0" dirty="0">
              <a:solidFill>
                <a:srgbClr val="002060"/>
              </a:solidFill>
              <a:effectLst/>
              <a:latin typeface="Gadugi" panose="020B0502040204020203" pitchFamily="34" charset="0"/>
              <a:ea typeface="Gadugi" panose="020B0502040204020203" pitchFamily="34" charset="0"/>
            </a:endParaRPr>
          </a:p>
        </p:txBody>
      </p:sp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79E2AD17-99A8-F3C7-9340-371C2B90254C}"/>
              </a:ext>
            </a:extLst>
          </p:cNvPr>
          <p:cNvSpPr/>
          <p:nvPr/>
        </p:nvSpPr>
        <p:spPr>
          <a:xfrm>
            <a:off x="334703" y="1320630"/>
            <a:ext cx="5598159" cy="700404"/>
          </a:xfrm>
          <a:prstGeom prst="roundRect">
            <a:avLst>
              <a:gd name="adj" fmla="val 39688"/>
            </a:avLst>
          </a:prstGeom>
          <a:gradFill>
            <a:gsLst>
              <a:gs pos="0">
                <a:srgbClr val="002060"/>
              </a:gs>
              <a:gs pos="50000">
                <a:srgbClr val="163E96"/>
              </a:gs>
              <a:gs pos="100000">
                <a:schemeClr val="accent1">
                  <a:lumMod val="75000"/>
                </a:schemeClr>
              </a:gs>
            </a:gsLst>
            <a:lin ang="0" scaled="1"/>
          </a:gra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800" b="1" dirty="0">
                <a:solidFill>
                  <a:schemeClr val="bg1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HIPÓTESIS PRINCIPAL</a:t>
            </a:r>
          </a:p>
        </p:txBody>
      </p:sp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E406E037-612C-2853-834C-F00C3944978F}"/>
              </a:ext>
            </a:extLst>
          </p:cNvPr>
          <p:cNvSpPr/>
          <p:nvPr/>
        </p:nvSpPr>
        <p:spPr>
          <a:xfrm>
            <a:off x="6259138" y="1318803"/>
            <a:ext cx="5598159" cy="700404"/>
          </a:xfrm>
          <a:prstGeom prst="roundRect">
            <a:avLst>
              <a:gd name="adj" fmla="val 39688"/>
            </a:avLst>
          </a:prstGeom>
          <a:gradFill>
            <a:gsLst>
              <a:gs pos="0">
                <a:schemeClr val="accent6"/>
              </a:gs>
              <a:gs pos="50000">
                <a:srgbClr val="92D050"/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0" scaled="1"/>
          </a:gra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800" b="1" dirty="0">
                <a:solidFill>
                  <a:schemeClr val="bg1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CONFIRMADA</a:t>
            </a:r>
          </a:p>
        </p:txBody>
      </p:sp>
    </p:spTree>
    <p:extLst>
      <p:ext uri="{BB962C8B-B14F-4D97-AF65-F5344CB8AC3E}">
        <p14:creationId xmlns:p14="http://schemas.microsoft.com/office/powerpoint/2010/main" val="19222595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6CF76F21-CC94-09EB-68C3-D11B620C6643}"/>
              </a:ext>
            </a:extLst>
          </p:cNvPr>
          <p:cNvSpPr txBox="1">
            <a:spLocks/>
          </p:cNvSpPr>
          <p:nvPr/>
        </p:nvSpPr>
        <p:spPr>
          <a:xfrm>
            <a:off x="838200" y="439344"/>
            <a:ext cx="10515600" cy="701731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b="1">
                <a:ln w="0"/>
                <a:solidFill>
                  <a:srgbClr val="00206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</a:rPr>
              <a:t>CONCLUSIONES</a:t>
            </a:r>
            <a:endParaRPr lang="es-ES" dirty="0"/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65A8F16C-256E-40D9-79E8-5F7BCBD3ED0C}"/>
              </a:ext>
            </a:extLst>
          </p:cNvPr>
          <p:cNvSpPr/>
          <p:nvPr/>
        </p:nvSpPr>
        <p:spPr>
          <a:xfrm>
            <a:off x="334703" y="2196935"/>
            <a:ext cx="11522594" cy="878774"/>
          </a:xfrm>
          <a:prstGeom prst="roundRect">
            <a:avLst>
              <a:gd name="adj" fmla="val 40991"/>
            </a:avLst>
          </a:prstGeom>
          <a:gradFill flip="none" rotWithShape="1">
            <a:gsLst>
              <a:gs pos="0">
                <a:schemeClr val="accent1">
                  <a:lumMod val="40000"/>
                  <a:lumOff val="60000"/>
                </a:schemeClr>
              </a:gs>
              <a:gs pos="50000">
                <a:schemeClr val="accent1">
                  <a:lumMod val="20000"/>
                  <a:lumOff val="80000"/>
                </a:schemeClr>
              </a:gs>
              <a:gs pos="100000">
                <a:schemeClr val="lt1">
                  <a:shade val="100000"/>
                  <a:satMod val="115000"/>
                </a:schemeClr>
              </a:gs>
            </a:gsLst>
            <a:lin ang="2700000" scaled="1"/>
            <a:tileRect/>
          </a:gradFill>
          <a:ln w="57150">
            <a:solidFill>
              <a:srgbClr val="00206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2500" b="1" dirty="0">
                <a:solidFill>
                  <a:srgbClr val="002060"/>
                </a:solidFill>
                <a:effectLst/>
                <a:latin typeface="Gadugi" panose="020B0502040204020203" pitchFamily="34" charset="0"/>
                <a:ea typeface="Gadugi" panose="020B0502040204020203" pitchFamily="34" charset="0"/>
              </a:rPr>
              <a:t>La relación posesión/victorias es igual en liga que en eliminatorias finales</a:t>
            </a:r>
          </a:p>
        </p:txBody>
      </p:sp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B07BB295-430F-82F6-E60D-9935B3EE1C25}"/>
              </a:ext>
            </a:extLst>
          </p:cNvPr>
          <p:cNvSpPr/>
          <p:nvPr/>
        </p:nvSpPr>
        <p:spPr>
          <a:xfrm>
            <a:off x="334703" y="3421920"/>
            <a:ext cx="11522594" cy="3142166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</a:schemeClr>
              </a:gs>
              <a:gs pos="50000">
                <a:schemeClr val="accent1">
                  <a:lumMod val="20000"/>
                  <a:lumOff val="80000"/>
                </a:schemeClr>
              </a:gs>
              <a:gs pos="100000">
                <a:schemeClr val="lt1">
                  <a:shade val="100000"/>
                  <a:satMod val="115000"/>
                </a:schemeClr>
              </a:gs>
            </a:gsLst>
            <a:lin ang="2700000" scaled="1"/>
            <a:tileRect/>
          </a:gradFill>
          <a:ln w="57150">
            <a:solidFill>
              <a:srgbClr val="00206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514350" indent="-514350" algn="just">
              <a:buFont typeface="Arial" panose="020B0604020202020204" pitchFamily="34" charset="0"/>
              <a:buChar char="•"/>
            </a:pPr>
            <a:r>
              <a:rPr lang="es-ES" sz="3200" b="0" dirty="0">
                <a:solidFill>
                  <a:srgbClr val="002060"/>
                </a:solidFill>
                <a:effectLst/>
                <a:latin typeface="Gadugi" panose="020B0502040204020203" pitchFamily="34" charset="0"/>
                <a:ea typeface="Gadugi" panose="020B0502040204020203" pitchFamily="34" charset="0"/>
              </a:rPr>
              <a:t>No, las </a:t>
            </a:r>
            <a:r>
              <a:rPr lang="es-ES" sz="32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finales (y semifinales), son partidos de unas características psicológicas muy concretas</a:t>
            </a:r>
          </a:p>
          <a:p>
            <a:pPr marL="514350" indent="-514350" algn="just">
              <a:buFont typeface="Arial" panose="020B0604020202020204" pitchFamily="34" charset="0"/>
              <a:buChar char="•"/>
            </a:pPr>
            <a:r>
              <a:rPr lang="es-ES" sz="3200" b="0" dirty="0">
                <a:solidFill>
                  <a:srgbClr val="002060"/>
                </a:solidFill>
                <a:effectLst/>
                <a:latin typeface="Gadugi" panose="020B0502040204020203" pitchFamily="34" charset="0"/>
                <a:ea typeface="Gadugi" panose="020B0502040204020203" pitchFamily="34" charset="0"/>
              </a:rPr>
              <a:t>Juegan rivales</a:t>
            </a:r>
            <a:r>
              <a:rPr lang="es-ES" sz="32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, casi siempre de una entidad similar, en un situaciones de extrema presión ambiental, ante la cual un fútbol que exige más precisión tiende a fallar</a:t>
            </a:r>
            <a:endParaRPr lang="es-ES" sz="3200" b="0" dirty="0">
              <a:solidFill>
                <a:srgbClr val="002060"/>
              </a:solidFill>
              <a:effectLst/>
              <a:latin typeface="Gadugi" panose="020B0502040204020203" pitchFamily="34" charset="0"/>
              <a:ea typeface="Gadugi" panose="020B0502040204020203" pitchFamily="34" charset="0"/>
            </a:endParaRPr>
          </a:p>
        </p:txBody>
      </p:sp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C675D877-32BE-3B22-BB7B-3E27672F387D}"/>
              </a:ext>
            </a:extLst>
          </p:cNvPr>
          <p:cNvSpPr/>
          <p:nvPr/>
        </p:nvSpPr>
        <p:spPr>
          <a:xfrm>
            <a:off x="334704" y="1318803"/>
            <a:ext cx="5598159" cy="700404"/>
          </a:xfrm>
          <a:prstGeom prst="roundRect">
            <a:avLst>
              <a:gd name="adj" fmla="val 39688"/>
            </a:avLst>
          </a:prstGeom>
          <a:gradFill>
            <a:gsLst>
              <a:gs pos="0">
                <a:srgbClr val="002060"/>
              </a:gs>
              <a:gs pos="50000">
                <a:srgbClr val="163E96"/>
              </a:gs>
              <a:gs pos="100000">
                <a:schemeClr val="accent1">
                  <a:lumMod val="75000"/>
                </a:schemeClr>
              </a:gs>
            </a:gsLst>
            <a:lin ang="0" scaled="1"/>
          </a:gra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800" b="1" dirty="0">
                <a:solidFill>
                  <a:schemeClr val="bg1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HIPÓTESIS 2</a:t>
            </a:r>
          </a:p>
        </p:txBody>
      </p:sp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5F6E48A0-1713-3E50-7282-A01119B3367D}"/>
              </a:ext>
            </a:extLst>
          </p:cNvPr>
          <p:cNvSpPr/>
          <p:nvPr/>
        </p:nvSpPr>
        <p:spPr>
          <a:xfrm>
            <a:off x="6259138" y="1318803"/>
            <a:ext cx="5598159" cy="700404"/>
          </a:xfrm>
          <a:prstGeom prst="roundRect">
            <a:avLst>
              <a:gd name="adj" fmla="val 39688"/>
            </a:avLst>
          </a:prstGeom>
          <a:gradFill>
            <a:gsLst>
              <a:gs pos="0">
                <a:srgbClr val="FF0000"/>
              </a:gs>
              <a:gs pos="82000">
                <a:srgbClr val="C00000"/>
              </a:gs>
              <a:gs pos="100000">
                <a:srgbClr val="9D3939"/>
              </a:gs>
            </a:gsLst>
            <a:lin ang="0" scaled="1"/>
          </a:gra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800" b="1" dirty="0">
                <a:solidFill>
                  <a:schemeClr val="bg1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RECHAZADA</a:t>
            </a:r>
          </a:p>
        </p:txBody>
      </p:sp>
    </p:spTree>
    <p:extLst>
      <p:ext uri="{BB962C8B-B14F-4D97-AF65-F5344CB8AC3E}">
        <p14:creationId xmlns:p14="http://schemas.microsoft.com/office/powerpoint/2010/main" val="14912484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3">
            <a:extLst>
              <a:ext uri="{FF2B5EF4-FFF2-40B4-BE49-F238E27FC236}">
                <a16:creationId xmlns:a16="http://schemas.microsoft.com/office/drawing/2014/main" id="{AE266436-DBF5-947A-EB18-06AFA7E19AF2}"/>
              </a:ext>
            </a:extLst>
          </p:cNvPr>
          <p:cNvSpPr txBox="1">
            <a:spLocks/>
          </p:cNvSpPr>
          <p:nvPr/>
        </p:nvSpPr>
        <p:spPr>
          <a:xfrm>
            <a:off x="838200" y="439344"/>
            <a:ext cx="10515600" cy="701731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b="1">
                <a:ln w="0"/>
                <a:solidFill>
                  <a:srgbClr val="00206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</a:rPr>
              <a:t>CONCLUSIONES</a:t>
            </a:r>
            <a:endParaRPr lang="es-ES" dirty="0"/>
          </a:p>
        </p:txBody>
      </p:sp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C5A4AD06-A8EB-B3C4-2CD3-39B22FAD24A6}"/>
              </a:ext>
            </a:extLst>
          </p:cNvPr>
          <p:cNvSpPr/>
          <p:nvPr/>
        </p:nvSpPr>
        <p:spPr>
          <a:xfrm>
            <a:off x="334703" y="2196935"/>
            <a:ext cx="11522594" cy="878774"/>
          </a:xfrm>
          <a:prstGeom prst="roundRect">
            <a:avLst>
              <a:gd name="adj" fmla="val 40991"/>
            </a:avLst>
          </a:prstGeom>
          <a:gradFill flip="none" rotWithShape="1">
            <a:gsLst>
              <a:gs pos="0">
                <a:schemeClr val="accent1">
                  <a:lumMod val="40000"/>
                  <a:lumOff val="60000"/>
                </a:schemeClr>
              </a:gs>
              <a:gs pos="50000">
                <a:schemeClr val="accent1">
                  <a:lumMod val="20000"/>
                  <a:lumOff val="80000"/>
                </a:schemeClr>
              </a:gs>
              <a:gs pos="100000">
                <a:schemeClr val="lt1">
                  <a:shade val="100000"/>
                  <a:satMod val="115000"/>
                </a:schemeClr>
              </a:gs>
            </a:gsLst>
            <a:lin ang="2700000" scaled="1"/>
            <a:tileRect/>
          </a:gradFill>
          <a:ln w="57150">
            <a:solidFill>
              <a:srgbClr val="00206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40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¿Tener el balón es un recurso ofensivo?</a:t>
            </a:r>
            <a:endParaRPr lang="es-ES" sz="4000" b="0" dirty="0">
              <a:solidFill>
                <a:srgbClr val="002060"/>
              </a:solidFill>
              <a:effectLst/>
              <a:latin typeface="Gadugi" panose="020B0502040204020203" pitchFamily="34" charset="0"/>
              <a:ea typeface="Gadugi" panose="020B0502040204020203" pitchFamily="34" charset="0"/>
            </a:endParaRPr>
          </a:p>
        </p:txBody>
      </p:sp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EFE684A2-0A31-7B24-B250-6B68AFBAC1FF}"/>
              </a:ext>
            </a:extLst>
          </p:cNvPr>
          <p:cNvSpPr/>
          <p:nvPr/>
        </p:nvSpPr>
        <p:spPr>
          <a:xfrm>
            <a:off x="334703" y="3421920"/>
            <a:ext cx="11522594" cy="3142166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</a:schemeClr>
              </a:gs>
              <a:gs pos="50000">
                <a:schemeClr val="accent1">
                  <a:lumMod val="20000"/>
                  <a:lumOff val="80000"/>
                </a:schemeClr>
              </a:gs>
              <a:gs pos="100000">
                <a:schemeClr val="lt1">
                  <a:shade val="100000"/>
                  <a:satMod val="115000"/>
                </a:schemeClr>
              </a:gs>
            </a:gsLst>
            <a:lin ang="2700000" scaled="1"/>
            <a:tileRect/>
          </a:gradFill>
          <a:ln w="57150">
            <a:solidFill>
              <a:srgbClr val="00206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ES" sz="3200" b="0" dirty="0">
                <a:solidFill>
                  <a:srgbClr val="002060"/>
                </a:solidFill>
                <a:effectLst/>
                <a:latin typeface="Gadugi" panose="020B0502040204020203" pitchFamily="34" charset="0"/>
                <a:ea typeface="Gadugi" panose="020B0502040204020203" pitchFamily="34" charset="0"/>
              </a:rPr>
              <a:t>La</a:t>
            </a:r>
            <a:r>
              <a:rPr lang="es-ES" sz="32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s estadísticas nos dicen que el dominio de la posesión favorece a los equipos que lo ejercen a marcar más goles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ES" sz="3200" b="0" dirty="0">
                <a:solidFill>
                  <a:srgbClr val="002060"/>
                </a:solidFill>
                <a:effectLst/>
                <a:latin typeface="Gadugi" panose="020B0502040204020203" pitchFamily="34" charset="0"/>
                <a:ea typeface="Gadugi" panose="020B0502040204020203" pitchFamily="34" charset="0"/>
              </a:rPr>
              <a:t>Pero también es un tiempo en el que el rival no te puede atacar, por lo que tiene finalidad defensiva (Frase Pep)</a:t>
            </a:r>
          </a:p>
        </p:txBody>
      </p:sp>
      <p:sp>
        <p:nvSpPr>
          <p:cNvPr id="12" name="Rectángulo: esquinas redondeadas 11">
            <a:extLst>
              <a:ext uri="{FF2B5EF4-FFF2-40B4-BE49-F238E27FC236}">
                <a16:creationId xmlns:a16="http://schemas.microsoft.com/office/drawing/2014/main" id="{173E55F1-94CC-C226-A4B2-BEFFC92CD639}"/>
              </a:ext>
            </a:extLst>
          </p:cNvPr>
          <p:cNvSpPr/>
          <p:nvPr/>
        </p:nvSpPr>
        <p:spPr>
          <a:xfrm>
            <a:off x="334704" y="1318803"/>
            <a:ext cx="5598159" cy="700404"/>
          </a:xfrm>
          <a:prstGeom prst="roundRect">
            <a:avLst>
              <a:gd name="adj" fmla="val 39688"/>
            </a:avLst>
          </a:prstGeom>
          <a:gradFill>
            <a:gsLst>
              <a:gs pos="0">
                <a:srgbClr val="002060"/>
              </a:gs>
              <a:gs pos="50000">
                <a:srgbClr val="163E96"/>
              </a:gs>
              <a:gs pos="100000">
                <a:schemeClr val="accent1">
                  <a:lumMod val="75000"/>
                </a:schemeClr>
              </a:gs>
            </a:gsLst>
            <a:lin ang="0" scaled="1"/>
          </a:gra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800" b="1" dirty="0">
                <a:solidFill>
                  <a:schemeClr val="bg1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HIPÓTESIS 3</a:t>
            </a:r>
          </a:p>
        </p:txBody>
      </p:sp>
      <p:sp>
        <p:nvSpPr>
          <p:cNvPr id="13" name="Rectángulo: esquinas redondeadas 12">
            <a:extLst>
              <a:ext uri="{FF2B5EF4-FFF2-40B4-BE49-F238E27FC236}">
                <a16:creationId xmlns:a16="http://schemas.microsoft.com/office/drawing/2014/main" id="{316EBB11-366B-DFD3-6610-F95672F87863}"/>
              </a:ext>
            </a:extLst>
          </p:cNvPr>
          <p:cNvSpPr/>
          <p:nvPr/>
        </p:nvSpPr>
        <p:spPr>
          <a:xfrm>
            <a:off x="6259138" y="1318803"/>
            <a:ext cx="5598159" cy="700404"/>
          </a:xfrm>
          <a:prstGeom prst="roundRect">
            <a:avLst>
              <a:gd name="adj" fmla="val 39688"/>
            </a:avLst>
          </a:prstGeom>
          <a:gradFill>
            <a:gsLst>
              <a:gs pos="0">
                <a:srgbClr val="FFC901"/>
              </a:gs>
              <a:gs pos="82000">
                <a:srgbClr val="FFC000"/>
              </a:gs>
              <a:gs pos="100000">
                <a:srgbClr val="F4992A"/>
              </a:gs>
            </a:gsLst>
            <a:lin ang="0" scaled="1"/>
          </a:gra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800" b="1" dirty="0">
                <a:solidFill>
                  <a:schemeClr val="bg1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SÍ Y NO</a:t>
            </a:r>
          </a:p>
        </p:txBody>
      </p:sp>
    </p:spTree>
    <p:extLst>
      <p:ext uri="{BB962C8B-B14F-4D97-AF65-F5344CB8AC3E}">
        <p14:creationId xmlns:p14="http://schemas.microsoft.com/office/powerpoint/2010/main" val="19671058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FD2C73BA-8330-BFDB-EB0E-57A5F8BABA65}"/>
              </a:ext>
            </a:extLst>
          </p:cNvPr>
          <p:cNvSpPr/>
          <p:nvPr/>
        </p:nvSpPr>
        <p:spPr>
          <a:xfrm>
            <a:off x="497840" y="2220882"/>
            <a:ext cx="11196320" cy="2416236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1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1">
                  <a:lumMod val="60000"/>
                  <a:lumOff val="40000"/>
                  <a:tint val="23500"/>
                  <a:satMod val="160000"/>
                </a:schemeClr>
              </a:gs>
            </a:gsLst>
            <a:lin ang="0" scaled="1"/>
            <a:tileRect/>
          </a:gra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4800" b="1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¡Muchas gracias!</a:t>
            </a:r>
            <a:br>
              <a:rPr lang="es-ES" sz="4800" b="1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</a:br>
            <a:r>
              <a:rPr lang="es-ES" sz="4800" b="1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Cualquier duda, aquí me tenéis para intentar resolverla</a:t>
            </a:r>
            <a:endParaRPr lang="es-ES" sz="2000" b="1" dirty="0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5431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064F0C19-4A17-A474-8A50-D367F3DD9D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0476" cy="6857143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F3D5553C-9F10-3DF6-F254-C520AE5306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5260" y="-668740"/>
            <a:ext cx="7526741" cy="7526741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4E415EE5-63EE-6F41-B62C-5A9F7199F390}"/>
              </a:ext>
            </a:extLst>
          </p:cNvPr>
          <p:cNvSpPr txBox="1"/>
          <p:nvPr/>
        </p:nvSpPr>
        <p:spPr>
          <a:xfrm>
            <a:off x="668740" y="1050877"/>
            <a:ext cx="447646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0" b="1" dirty="0">
                <a:ln w="0"/>
                <a:solidFill>
                  <a:srgbClr val="00206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</a:rPr>
              <a:t>HIPÓTESIS</a:t>
            </a:r>
            <a:endParaRPr lang="es-ES" sz="6600" b="1" dirty="0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endParaRPr>
          </a:p>
        </p:txBody>
      </p:sp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C49AA08D-9322-B8E3-4A6C-03E4AFB14900}"/>
              </a:ext>
            </a:extLst>
          </p:cNvPr>
          <p:cNvSpPr/>
          <p:nvPr/>
        </p:nvSpPr>
        <p:spPr>
          <a:xfrm>
            <a:off x="668740" y="2885834"/>
            <a:ext cx="6155141" cy="3392138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</a:schemeClr>
              </a:gs>
              <a:gs pos="50000">
                <a:schemeClr val="accent1">
                  <a:lumMod val="20000"/>
                  <a:lumOff val="80000"/>
                </a:schemeClr>
              </a:gs>
              <a:gs pos="100000">
                <a:schemeClr val="lt1">
                  <a:shade val="100000"/>
                  <a:satMod val="115000"/>
                </a:schemeClr>
              </a:gs>
            </a:gsLst>
            <a:lin ang="2700000" scaled="1"/>
            <a:tileRect/>
          </a:gradFill>
          <a:ln w="57150">
            <a:solidFill>
              <a:srgbClr val="00206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514350" indent="-514350" algn="just">
              <a:buFont typeface="+mj-lt"/>
              <a:buAutoNum type="romanUcPeriod"/>
            </a:pPr>
            <a:r>
              <a:rPr lang="es-ES" sz="2800" b="0" dirty="0">
                <a:solidFill>
                  <a:srgbClr val="002060"/>
                </a:solidFill>
                <a:effectLst/>
                <a:latin typeface="Gadugi" panose="020B0502040204020203" pitchFamily="34" charset="0"/>
                <a:ea typeface="Gadugi" panose="020B0502040204020203" pitchFamily="34" charset="0"/>
              </a:rPr>
              <a:t>¿Es la posesión determinante a la hora de ganar partidos?</a:t>
            </a:r>
          </a:p>
          <a:p>
            <a:pPr marL="514350" indent="-514350" algn="just">
              <a:buFont typeface="+mj-lt"/>
              <a:buAutoNum type="romanUcPeriod"/>
            </a:pPr>
            <a:r>
              <a:rPr lang="es-ES" sz="2800" b="0" dirty="0">
                <a:solidFill>
                  <a:srgbClr val="002060"/>
                </a:solidFill>
                <a:effectLst/>
                <a:latin typeface="Gadugi" panose="020B0502040204020203" pitchFamily="34" charset="0"/>
                <a:ea typeface="Gadugi" panose="020B0502040204020203" pitchFamily="34" charset="0"/>
              </a:rPr>
              <a:t>¿La relación entre posesión y victorias es igual en liga que en eliminatorias?¿Y en las finales?</a:t>
            </a:r>
          </a:p>
          <a:p>
            <a:pPr marL="514350" indent="-514350" algn="just">
              <a:buFont typeface="+mj-lt"/>
              <a:buAutoNum type="romanUcPeriod"/>
            </a:pPr>
            <a:r>
              <a:rPr lang="es-ES" sz="28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¿Tener el balón es un recurso ofensivo?</a:t>
            </a:r>
            <a:endParaRPr lang="es-ES" sz="2800" b="0" dirty="0">
              <a:solidFill>
                <a:srgbClr val="002060"/>
              </a:solidFill>
              <a:effectLst/>
              <a:latin typeface="Gadugi" panose="020B0502040204020203" pitchFamily="34" charset="0"/>
              <a:ea typeface="Gadug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1606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250" tmFilter="0,0; .5, 1; 1, 1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niversario Mundial 2010 España: Casillas: &quot;Miré a Xavi y le dije: ¿y ahora  qué nos queda? Si ya lo hemos ganado todo...&quot; | Marca.com">
            <a:extLst>
              <a:ext uri="{FF2B5EF4-FFF2-40B4-BE49-F238E27FC236}">
                <a16:creationId xmlns:a16="http://schemas.microsoft.com/office/drawing/2014/main" id="{2A2C82F4-F341-9795-848C-5A8ECC13FC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78" r="22103"/>
          <a:stretch/>
        </p:blipFill>
        <p:spPr bwMode="auto">
          <a:xfrm>
            <a:off x="0" y="4373"/>
            <a:ext cx="6141492" cy="6853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2BEE74A1-1A52-A172-059E-2CC27ACB27DA}"/>
              </a:ext>
            </a:extLst>
          </p:cNvPr>
          <p:cNvSpPr txBox="1"/>
          <p:nvPr/>
        </p:nvSpPr>
        <p:spPr>
          <a:xfrm>
            <a:off x="6141492" y="230497"/>
            <a:ext cx="605050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6000" b="1" dirty="0">
                <a:ln w="0"/>
                <a:solidFill>
                  <a:srgbClr val="00206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</a:rPr>
              <a:t>CONTEXTO</a:t>
            </a:r>
            <a:endParaRPr lang="es-ES" dirty="0"/>
          </a:p>
        </p:txBody>
      </p:sp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F09729CF-7449-C593-47C1-48870CBC120D}"/>
              </a:ext>
            </a:extLst>
          </p:cNvPr>
          <p:cNvSpPr/>
          <p:nvPr/>
        </p:nvSpPr>
        <p:spPr>
          <a:xfrm>
            <a:off x="6359858" y="1451970"/>
            <a:ext cx="5609230" cy="5208136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</a:schemeClr>
              </a:gs>
              <a:gs pos="50000">
                <a:schemeClr val="accent1">
                  <a:lumMod val="20000"/>
                  <a:lumOff val="80000"/>
                </a:schemeClr>
              </a:gs>
              <a:gs pos="100000">
                <a:schemeClr val="lt1">
                  <a:shade val="100000"/>
                  <a:satMod val="115000"/>
                </a:schemeClr>
              </a:gs>
            </a:gsLst>
            <a:lin ang="2700000" scaled="1"/>
            <a:tileRect/>
          </a:gradFill>
          <a:ln w="57150">
            <a:solidFill>
              <a:srgbClr val="00206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514350" indent="-514350" algn="just">
              <a:buFont typeface="Arial" panose="020B0604020202020204" pitchFamily="34" charset="0"/>
              <a:buChar char="•"/>
            </a:pPr>
            <a:r>
              <a:rPr lang="es-ES" sz="2500" b="0" dirty="0">
                <a:solidFill>
                  <a:srgbClr val="002060"/>
                </a:solidFill>
                <a:effectLst/>
                <a:latin typeface="Gadugi" panose="020B0502040204020203" pitchFamily="34" charset="0"/>
                <a:ea typeface="Gadugi" panose="020B0502040204020203" pitchFamily="34" charset="0"/>
              </a:rPr>
              <a:t>Entr</a:t>
            </a:r>
            <a:r>
              <a:rPr lang="es-ES" sz="25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e 2008 y 2012, el Barça de Guardiola y España pusieron de moda un fútbol basado en generar juego mediante la posesión</a:t>
            </a:r>
          </a:p>
          <a:p>
            <a:pPr algn="just"/>
            <a:endParaRPr lang="es-ES" sz="2500" b="0" dirty="0">
              <a:solidFill>
                <a:srgbClr val="002060"/>
              </a:solidFill>
              <a:effectLst/>
              <a:latin typeface="Gadugi" panose="020B0502040204020203" pitchFamily="34" charset="0"/>
              <a:ea typeface="Gadugi" panose="020B0502040204020203" pitchFamily="34" charset="0"/>
            </a:endParaRPr>
          </a:p>
          <a:p>
            <a:pPr marL="514350" indent="-514350" algn="just">
              <a:buFont typeface="Arial" panose="020B0604020202020204" pitchFamily="34" charset="0"/>
              <a:buChar char="•"/>
            </a:pPr>
            <a:r>
              <a:rPr lang="es-ES" sz="2500" b="0" dirty="0">
                <a:solidFill>
                  <a:srgbClr val="002060"/>
                </a:solidFill>
                <a:effectLst/>
                <a:latin typeface="Gadugi" panose="020B0502040204020203" pitchFamily="34" charset="0"/>
                <a:ea typeface="Gadugi" panose="020B0502040204020203" pitchFamily="34" charset="0"/>
              </a:rPr>
              <a:t>Muchos imitaron ese fútbol, con mayor o menor éxito</a:t>
            </a:r>
          </a:p>
          <a:p>
            <a:pPr algn="just"/>
            <a:endParaRPr lang="es-ES" sz="2500" b="0" dirty="0">
              <a:solidFill>
                <a:srgbClr val="002060"/>
              </a:solidFill>
              <a:effectLst/>
              <a:latin typeface="Gadugi" panose="020B0502040204020203" pitchFamily="34" charset="0"/>
              <a:ea typeface="Gadugi" panose="020B0502040204020203" pitchFamily="34" charset="0"/>
            </a:endParaRPr>
          </a:p>
          <a:p>
            <a:pPr marL="514350" indent="-514350" algn="just">
              <a:buFont typeface="Arial" panose="020B0604020202020204" pitchFamily="34" charset="0"/>
              <a:buChar char="•"/>
            </a:pPr>
            <a:r>
              <a:rPr lang="es-ES" sz="25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Pero también muchos se especializaron en contrarrestar esa forma de jugar</a:t>
            </a:r>
            <a:endParaRPr lang="es-ES" sz="2500" b="0" dirty="0">
              <a:solidFill>
                <a:srgbClr val="002060"/>
              </a:solidFill>
              <a:effectLst/>
              <a:latin typeface="Gadugi" panose="020B0502040204020203" pitchFamily="34" charset="0"/>
              <a:ea typeface="Gadug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2766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250" tmFilter="0,0; .5, 1; 1, 1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La &quot;bofetada&quot; de Japón es un aviso muy serio para el España-Marruecos">
            <a:extLst>
              <a:ext uri="{FF2B5EF4-FFF2-40B4-BE49-F238E27FC236}">
                <a16:creationId xmlns:a16="http://schemas.microsoft.com/office/drawing/2014/main" id="{687A2E03-A6B6-0D48-8E69-777DFD11D6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60" r="17581"/>
          <a:stretch/>
        </p:blipFill>
        <p:spPr bwMode="auto">
          <a:xfrm>
            <a:off x="6141492" y="4372"/>
            <a:ext cx="6050508" cy="6853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454714E2-53F5-3ACB-24DA-2C67C9E4AA68}"/>
              </a:ext>
            </a:extLst>
          </p:cNvPr>
          <p:cNvSpPr txBox="1"/>
          <p:nvPr/>
        </p:nvSpPr>
        <p:spPr>
          <a:xfrm>
            <a:off x="90984" y="233107"/>
            <a:ext cx="605050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6000" b="1" dirty="0">
                <a:ln w="0"/>
                <a:solidFill>
                  <a:srgbClr val="00206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</a:rPr>
              <a:t>CONTEXTO</a:t>
            </a:r>
            <a:endParaRPr lang="es-ES" dirty="0"/>
          </a:p>
        </p:txBody>
      </p:sp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D814D34D-CF79-B2A2-481D-427DF60CF123}"/>
              </a:ext>
            </a:extLst>
          </p:cNvPr>
          <p:cNvSpPr/>
          <p:nvPr/>
        </p:nvSpPr>
        <p:spPr>
          <a:xfrm>
            <a:off x="311623" y="1727791"/>
            <a:ext cx="5609230" cy="4389270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</a:schemeClr>
              </a:gs>
              <a:gs pos="50000">
                <a:schemeClr val="accent1">
                  <a:lumMod val="20000"/>
                  <a:lumOff val="80000"/>
                </a:schemeClr>
              </a:gs>
              <a:gs pos="100000">
                <a:schemeClr val="lt1">
                  <a:shade val="100000"/>
                  <a:satMod val="115000"/>
                </a:schemeClr>
              </a:gs>
            </a:gsLst>
            <a:lin ang="2700000" scaled="1"/>
            <a:tileRect/>
          </a:gradFill>
          <a:ln w="57150">
            <a:solidFill>
              <a:srgbClr val="00206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514350" indent="-514350" algn="just">
              <a:buFont typeface="Arial" panose="020B0604020202020204" pitchFamily="34" charset="0"/>
              <a:buChar char="•"/>
            </a:pPr>
            <a:r>
              <a:rPr lang="es-ES" sz="2500" b="0" dirty="0">
                <a:solidFill>
                  <a:srgbClr val="002060"/>
                </a:solidFill>
                <a:effectLst/>
                <a:latin typeface="Gadugi" panose="020B0502040204020203" pitchFamily="34" charset="0"/>
                <a:ea typeface="Gadugi" panose="020B0502040204020203" pitchFamily="34" charset="0"/>
              </a:rPr>
              <a:t>Es obvio que en el fútbol ataca quien tiene la pelota, y quien no, defiende</a:t>
            </a:r>
          </a:p>
          <a:p>
            <a:pPr algn="just"/>
            <a:endParaRPr lang="es-ES" sz="2500" b="0" dirty="0">
              <a:solidFill>
                <a:srgbClr val="002060"/>
              </a:solidFill>
              <a:effectLst/>
              <a:latin typeface="Gadugi" panose="020B0502040204020203" pitchFamily="34" charset="0"/>
              <a:ea typeface="Gadugi" panose="020B0502040204020203" pitchFamily="34" charset="0"/>
            </a:endParaRPr>
          </a:p>
          <a:p>
            <a:pPr marL="514350" indent="-514350" algn="just">
              <a:buFont typeface="Arial" panose="020B0604020202020204" pitchFamily="34" charset="0"/>
              <a:buChar char="•"/>
            </a:pPr>
            <a:r>
              <a:rPr lang="es-ES" sz="25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Pero también es importante qué se consigue cuando se tiene el balón</a:t>
            </a:r>
          </a:p>
          <a:p>
            <a:pPr marL="514350" indent="-514350" algn="just">
              <a:buFont typeface="Arial" panose="020B0604020202020204" pitchFamily="34" charset="0"/>
              <a:buChar char="•"/>
            </a:pPr>
            <a:endParaRPr lang="es-ES" sz="2500" dirty="0">
              <a:solidFill>
                <a:srgbClr val="002060"/>
              </a:solidFill>
              <a:latin typeface="Gadugi" panose="020B0502040204020203" pitchFamily="34" charset="0"/>
              <a:ea typeface="Gadugi" panose="020B0502040204020203" pitchFamily="34" charset="0"/>
            </a:endParaRPr>
          </a:p>
          <a:p>
            <a:pPr marL="514350" indent="-514350" algn="just">
              <a:buFont typeface="Arial" panose="020B0604020202020204" pitchFamily="34" charset="0"/>
              <a:buChar char="•"/>
            </a:pPr>
            <a:r>
              <a:rPr lang="es-ES" sz="25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España-Japón (Mundial 2022)</a:t>
            </a:r>
            <a:endParaRPr lang="es-ES" sz="2500" b="0" dirty="0">
              <a:solidFill>
                <a:srgbClr val="002060"/>
              </a:solidFill>
              <a:effectLst/>
              <a:latin typeface="Gadugi" panose="020B0502040204020203" pitchFamily="34" charset="0"/>
              <a:ea typeface="Gadug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7292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250" tmFilter="0,0; .5, 1; 1, 1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o 3">
            <a:extLst>
              <a:ext uri="{FF2B5EF4-FFF2-40B4-BE49-F238E27FC236}">
                <a16:creationId xmlns:a16="http://schemas.microsoft.com/office/drawing/2014/main" id="{DD474297-6C21-7852-351C-AB9F4CC8BBA2}"/>
              </a:ext>
            </a:extLst>
          </p:cNvPr>
          <p:cNvGrpSpPr/>
          <p:nvPr/>
        </p:nvGrpSpPr>
        <p:grpSpPr>
          <a:xfrm>
            <a:off x="531339" y="2143143"/>
            <a:ext cx="4733999" cy="3960000"/>
            <a:chOff x="432249" y="940821"/>
            <a:chExt cx="5581030" cy="4664588"/>
          </a:xfrm>
        </p:grpSpPr>
        <p:pic>
          <p:nvPicPr>
            <p:cNvPr id="2050" name="Picture 2" descr="Download Premier League (EPL) Logo in SVG Vector or PNG File Format - Logo .wine">
              <a:extLst>
                <a:ext uri="{FF2B5EF4-FFF2-40B4-BE49-F238E27FC236}">
                  <a16:creationId xmlns:a16="http://schemas.microsoft.com/office/drawing/2014/main" id="{91D7FC04-A7E9-E93D-1AD5-C4B4E402A69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873" t="21418" r="8181" b="24557"/>
            <a:stretch/>
          </p:blipFill>
          <p:spPr bwMode="auto">
            <a:xfrm>
              <a:off x="676304" y="3993386"/>
              <a:ext cx="2685773" cy="11661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 descr="Logos | LaLiga">
              <a:extLst>
                <a:ext uri="{FF2B5EF4-FFF2-40B4-BE49-F238E27FC236}">
                  <a16:creationId xmlns:a16="http://schemas.microsoft.com/office/drawing/2014/main" id="{AD10C8CC-5DF2-D8C6-04AC-016A2E9BC6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11099" y="1778032"/>
              <a:ext cx="2354439" cy="23522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46FD7E3B-A923-AF39-22D2-2F59AC49C1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2249" y="1041856"/>
              <a:ext cx="1510748" cy="22153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 descr="Lega Serie A TIM">
              <a:extLst>
                <a:ext uri="{FF2B5EF4-FFF2-40B4-BE49-F238E27FC236}">
                  <a16:creationId xmlns:a16="http://schemas.microsoft.com/office/drawing/2014/main" id="{3C03D9C6-2241-E220-8F10-553979C3FCF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005" r="19910"/>
            <a:stretch/>
          </p:blipFill>
          <p:spPr bwMode="auto">
            <a:xfrm>
              <a:off x="3833640" y="3091069"/>
              <a:ext cx="1510748" cy="2514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0" name="Picture 12">
              <a:extLst>
                <a:ext uri="{FF2B5EF4-FFF2-40B4-BE49-F238E27FC236}">
                  <a16:creationId xmlns:a16="http://schemas.microsoft.com/office/drawing/2014/main" id="{451ADAE1-8C68-619D-ED62-7FB2C6954F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89459" y="940821"/>
              <a:ext cx="2023820" cy="21502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Grupo 8">
            <a:extLst>
              <a:ext uri="{FF2B5EF4-FFF2-40B4-BE49-F238E27FC236}">
                <a16:creationId xmlns:a16="http://schemas.microsoft.com/office/drawing/2014/main" id="{82E3B1B1-4E84-E0EC-0999-8530EFB10922}"/>
              </a:ext>
            </a:extLst>
          </p:cNvPr>
          <p:cNvGrpSpPr/>
          <p:nvPr/>
        </p:nvGrpSpPr>
        <p:grpSpPr>
          <a:xfrm>
            <a:off x="6765601" y="2522670"/>
            <a:ext cx="4701600" cy="3960000"/>
            <a:chOff x="6386498" y="1956941"/>
            <a:chExt cx="5652440" cy="4759826"/>
          </a:xfrm>
        </p:grpSpPr>
        <p:pic>
          <p:nvPicPr>
            <p:cNvPr id="2062" name="Picture 14" descr="Logo UEFA champions League PNG transparente - StickPNG">
              <a:extLst>
                <a:ext uri="{FF2B5EF4-FFF2-40B4-BE49-F238E27FC236}">
                  <a16:creationId xmlns:a16="http://schemas.microsoft.com/office/drawing/2014/main" id="{BDDCA7A3-8624-AE76-D06B-8C579D25BF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58721" y="2063787"/>
              <a:ext cx="2134549" cy="20487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4" name="Picture 16" descr="UEFA Europa League 2021 Nuevo Logo">
              <a:extLst>
                <a:ext uri="{FF2B5EF4-FFF2-40B4-BE49-F238E27FC236}">
                  <a16:creationId xmlns:a16="http://schemas.microsoft.com/office/drawing/2014/main" id="{E7882E7A-15A5-F287-3158-C21E02747E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93666" y="1956941"/>
              <a:ext cx="2134549" cy="2134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6" name="Picture 18" descr="Logo FIFA Copa Mundial PNG transparente - StickPNG">
              <a:extLst>
                <a:ext uri="{FF2B5EF4-FFF2-40B4-BE49-F238E27FC236}">
                  <a16:creationId xmlns:a16="http://schemas.microsoft.com/office/drawing/2014/main" id="{316CD5E8-4315-0394-D4A6-DF6B6F4A52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25996" y="4236710"/>
              <a:ext cx="1812942" cy="20004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Gráfico 5">
              <a:extLst>
                <a:ext uri="{FF2B5EF4-FFF2-40B4-BE49-F238E27FC236}">
                  <a16:creationId xmlns:a16="http://schemas.microsoft.com/office/drawing/2014/main" id="{B11F9D45-3532-8F5A-8282-DBB36A94952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386498" y="3880671"/>
              <a:ext cx="2836096" cy="2836096"/>
            </a:xfrm>
            <a:prstGeom prst="rect">
              <a:avLst/>
            </a:prstGeom>
          </p:spPr>
        </p:pic>
        <p:pic>
          <p:nvPicPr>
            <p:cNvPr id="8" name="Imagen 7">
              <a:extLst>
                <a:ext uri="{FF2B5EF4-FFF2-40B4-BE49-F238E27FC236}">
                  <a16:creationId xmlns:a16="http://schemas.microsoft.com/office/drawing/2014/main" id="{929A6F75-55C9-D4C7-A574-A300C2C40F9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65432" y="4216472"/>
              <a:ext cx="2161124" cy="2458278"/>
            </a:xfrm>
            <a:prstGeom prst="rect">
              <a:avLst/>
            </a:prstGeom>
          </p:spPr>
        </p:pic>
      </p:grpSp>
      <p:sp>
        <p:nvSpPr>
          <p:cNvPr id="10" name="CuadroTexto 9">
            <a:extLst>
              <a:ext uri="{FF2B5EF4-FFF2-40B4-BE49-F238E27FC236}">
                <a16:creationId xmlns:a16="http://schemas.microsoft.com/office/drawing/2014/main" id="{29911393-2C5A-338D-39AF-1F51500E1662}"/>
              </a:ext>
            </a:extLst>
          </p:cNvPr>
          <p:cNvSpPr txBox="1"/>
          <p:nvPr/>
        </p:nvSpPr>
        <p:spPr>
          <a:xfrm>
            <a:off x="0" y="296479"/>
            <a:ext cx="12192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6000" b="1" dirty="0">
                <a:ln w="0"/>
                <a:solidFill>
                  <a:srgbClr val="00206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</a:rPr>
              <a:t>DATOS UTILIZADOS</a:t>
            </a:r>
            <a:endParaRPr lang="es-ES" dirty="0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DB5DD9F5-3428-DE0B-C66A-0A8B3A515769}"/>
              </a:ext>
            </a:extLst>
          </p:cNvPr>
          <p:cNvSpPr/>
          <p:nvPr/>
        </p:nvSpPr>
        <p:spPr>
          <a:xfrm>
            <a:off x="5203351" y="3644238"/>
            <a:ext cx="1800000" cy="1800000"/>
          </a:xfrm>
          <a:prstGeom prst="ellipse">
            <a:avLst/>
          </a:prstGeom>
          <a:ln w="571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>
              <a:latin typeface="Gadugi" panose="020B0502040204020203" pitchFamily="34" charset="0"/>
              <a:ea typeface="Gadugi" panose="020B0502040204020203" pitchFamily="34" charset="0"/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0AA94A11-3A2B-7F90-BC83-F80A20C2E4E1}"/>
              </a:ext>
            </a:extLst>
          </p:cNvPr>
          <p:cNvSpPr txBox="1"/>
          <p:nvPr/>
        </p:nvSpPr>
        <p:spPr>
          <a:xfrm>
            <a:off x="5203351" y="3779623"/>
            <a:ext cx="1800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>
                <a:latin typeface="Gadugi" panose="020B0502040204020203" pitchFamily="34" charset="0"/>
                <a:ea typeface="Gadugi" panose="020B0502040204020203" pitchFamily="34" charset="0"/>
              </a:rPr>
              <a:t>+ 9000 PARTIDOS</a:t>
            </a:r>
          </a:p>
          <a:p>
            <a:pPr algn="ctr"/>
            <a:r>
              <a:rPr lang="es-ES" sz="2400" b="1" dirty="0">
                <a:latin typeface="Gadugi" panose="020B0502040204020203" pitchFamily="34" charset="0"/>
                <a:ea typeface="Gadugi" panose="020B0502040204020203" pitchFamily="34" charset="0"/>
              </a:rPr>
              <a:t>DESDE 2018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A0DBB9E6-9965-7A89-1A3C-9B76357DCF88}"/>
              </a:ext>
            </a:extLst>
          </p:cNvPr>
          <p:cNvSpPr txBox="1"/>
          <p:nvPr/>
        </p:nvSpPr>
        <p:spPr>
          <a:xfrm>
            <a:off x="-172279" y="1464193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32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</a:rPr>
              <a:t>5 GRANDES LIGAS</a:t>
            </a:r>
            <a:endParaRPr lang="es-ES" sz="3200" dirty="0">
              <a:solidFill>
                <a:schemeClr val="bg1"/>
              </a:solidFill>
            </a:endParaRP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2C7C179C-9CA4-1F56-D4BB-BBE57931A3DE}"/>
              </a:ext>
            </a:extLst>
          </p:cNvPr>
          <p:cNvSpPr txBox="1"/>
          <p:nvPr/>
        </p:nvSpPr>
        <p:spPr>
          <a:xfrm>
            <a:off x="7337286" y="1349607"/>
            <a:ext cx="375036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32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</a:rPr>
              <a:t>UEL, UCL, MUNDIAL Y EURO</a:t>
            </a:r>
            <a:endParaRPr lang="es-E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5145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250" tmFilter="0,0; .5, 1; 1, 1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 animBg="1"/>
      <p:bldP spid="14" grpId="0"/>
      <p:bldP spid="1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4A71B088-BF3B-CAE8-2174-C5E242281C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6002" y="2783893"/>
            <a:ext cx="4068000" cy="4074107"/>
          </a:xfrm>
          <a:prstGeom prst="rect">
            <a:avLst/>
          </a:prstGeom>
          <a:ln w="28575">
            <a:solidFill>
              <a:srgbClr val="002060"/>
            </a:solidFill>
          </a:ln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87E47AE9-E3DB-49C2-E30B-B9E65FA989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998" y="2783893"/>
            <a:ext cx="4068000" cy="4074107"/>
          </a:xfrm>
          <a:prstGeom prst="rect">
            <a:avLst/>
          </a:prstGeom>
          <a:ln w="28575">
            <a:solidFill>
              <a:srgbClr val="002060"/>
            </a:solidFill>
          </a:ln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92006402-0689-952D-0E38-1BB3FA492E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4002" y="2783893"/>
            <a:ext cx="4068000" cy="4074107"/>
          </a:xfrm>
          <a:prstGeom prst="rect">
            <a:avLst/>
          </a:prstGeom>
          <a:ln w="28575">
            <a:solidFill>
              <a:srgbClr val="002060"/>
            </a:solidFill>
          </a:ln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E073226A-251A-1030-DA44-6A5B52AAB29F}"/>
              </a:ext>
            </a:extLst>
          </p:cNvPr>
          <p:cNvSpPr txBox="1"/>
          <p:nvPr/>
        </p:nvSpPr>
        <p:spPr>
          <a:xfrm>
            <a:off x="-11998" y="431560"/>
            <a:ext cx="12203998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6000" b="1" dirty="0">
                <a:ln w="0"/>
                <a:solidFill>
                  <a:srgbClr val="00206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</a:rPr>
              <a:t>¿CÓMO QUEDA EL EQUIPO CON MÁS POSESIÓN?</a:t>
            </a:r>
            <a:endParaRPr lang="es-ES" sz="6000" dirty="0"/>
          </a:p>
        </p:txBody>
      </p:sp>
    </p:spTree>
    <p:extLst>
      <p:ext uri="{BB962C8B-B14F-4D97-AF65-F5344CB8AC3E}">
        <p14:creationId xmlns:p14="http://schemas.microsoft.com/office/powerpoint/2010/main" val="3442096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250" tmFilter="0,0; .5, 1; 1, 1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uadroTexto 8">
            <a:extLst>
              <a:ext uri="{FF2B5EF4-FFF2-40B4-BE49-F238E27FC236}">
                <a16:creationId xmlns:a16="http://schemas.microsoft.com/office/drawing/2014/main" id="{80AA76DC-FE69-F8A8-A660-CC9C348AECED}"/>
              </a:ext>
            </a:extLst>
          </p:cNvPr>
          <p:cNvSpPr txBox="1"/>
          <p:nvPr/>
        </p:nvSpPr>
        <p:spPr>
          <a:xfrm>
            <a:off x="264602" y="361964"/>
            <a:ext cx="11662796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4400" b="1" dirty="0">
                <a:ln w="0"/>
                <a:solidFill>
                  <a:srgbClr val="00206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</a:rPr>
              <a:t>EL PARTIDO, ESA MEDIDA INDESCIFRABLE</a:t>
            </a:r>
            <a:endParaRPr lang="es-ES" sz="4400" dirty="0"/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3D3D70B1-C95D-AB7C-3700-D43E6C2D4E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282" y="1285873"/>
            <a:ext cx="5101429" cy="4096800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755D38E9-BD0F-7ED0-ABFC-5C79C4898F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7291" y="1285323"/>
            <a:ext cx="5089066" cy="4097350"/>
          </a:xfrm>
          <a:prstGeom prst="rect">
            <a:avLst/>
          </a:prstGeom>
        </p:spPr>
      </p:pic>
      <p:sp>
        <p:nvSpPr>
          <p:cNvPr id="19" name="Rectángulo: esquinas redondeadas 18">
            <a:extLst>
              <a:ext uri="{FF2B5EF4-FFF2-40B4-BE49-F238E27FC236}">
                <a16:creationId xmlns:a16="http://schemas.microsoft.com/office/drawing/2014/main" id="{16C5419F-9822-A1CC-A1D1-C94C1E195F1C}"/>
              </a:ext>
            </a:extLst>
          </p:cNvPr>
          <p:cNvSpPr/>
          <p:nvPr/>
        </p:nvSpPr>
        <p:spPr>
          <a:xfrm>
            <a:off x="415638" y="5397699"/>
            <a:ext cx="11360724" cy="1220008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</a:schemeClr>
              </a:gs>
              <a:gs pos="50000">
                <a:schemeClr val="accent1">
                  <a:lumMod val="20000"/>
                  <a:lumOff val="80000"/>
                </a:schemeClr>
              </a:gs>
              <a:gs pos="100000">
                <a:schemeClr val="lt1">
                  <a:shade val="100000"/>
                  <a:satMod val="115000"/>
                </a:schemeClr>
              </a:gs>
            </a:gsLst>
            <a:lin ang="2700000" scaled="1"/>
            <a:tileRect/>
          </a:gradFill>
          <a:ln w="57150">
            <a:solidFill>
              <a:srgbClr val="00206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es-ES" sz="2400" dirty="0">
                <a:solidFill>
                  <a:srgbClr val="00206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Por partido, casi ninguna variable tiene correlación alta con el gol, pero si lo trasladamos a la trayectoria de un equipo, sí que hallamos correlación alta con el resto de variables ofensivas</a:t>
            </a:r>
          </a:p>
        </p:txBody>
      </p:sp>
    </p:spTree>
    <p:extLst>
      <p:ext uri="{BB962C8B-B14F-4D97-AF65-F5344CB8AC3E}">
        <p14:creationId xmlns:p14="http://schemas.microsoft.com/office/powerpoint/2010/main" val="1686581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250" tmFilter="0,0; .5, 1; 1, 1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7C0E69-612D-4E14-362F-EC593E02E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105B1AFD-2A14-833A-976B-35EB949627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12706"/>
            <a:ext cx="12290960" cy="6903349"/>
          </a:xfrm>
        </p:spPr>
      </p:pic>
    </p:spTree>
    <p:extLst>
      <p:ext uri="{BB962C8B-B14F-4D97-AF65-F5344CB8AC3E}">
        <p14:creationId xmlns:p14="http://schemas.microsoft.com/office/powerpoint/2010/main" val="24564577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1ED666-44F7-B8BB-8355-86CD52576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13" name="Marcador de contenido 12">
            <a:extLst>
              <a:ext uri="{FF2B5EF4-FFF2-40B4-BE49-F238E27FC236}">
                <a16:creationId xmlns:a16="http://schemas.microsoft.com/office/drawing/2014/main" id="{B5D1A383-55D0-4C64-87BF-FFB06730A2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5579"/>
            <a:ext cx="12192000" cy="6889157"/>
          </a:xfr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116BF02A-A7F4-D9EC-7FA8-3FC1E0DE81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5763" y="645741"/>
            <a:ext cx="1583093" cy="1606097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0729D0BD-C2CA-6CA6-3D1C-4E416A6416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0588" y="3146961"/>
            <a:ext cx="1148108" cy="1606097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336E99EE-79C0-B982-5C09-C810CDF529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9517" y="3147458"/>
            <a:ext cx="1605600" cy="1605600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E5AC8CFF-7C12-7557-F24D-5A9F5199D02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717" y="4857008"/>
            <a:ext cx="1757184" cy="1757184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A616017E-5CC1-6D01-4A12-D1EF9EF548C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1857" y="5010518"/>
            <a:ext cx="1185570" cy="1605600"/>
          </a:xfrm>
          <a:prstGeom prst="rect">
            <a:avLst/>
          </a:prstGeom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5E6CC1CF-DFA4-3D0C-DD34-5615296AFCF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7330" y="823977"/>
            <a:ext cx="1835847" cy="1834798"/>
          </a:xfrm>
          <a:prstGeom prst="rect">
            <a:avLst/>
          </a:prstGeom>
        </p:spPr>
      </p:pic>
      <p:pic>
        <p:nvPicPr>
          <p:cNvPr id="27" name="Imagen 26">
            <a:extLst>
              <a:ext uri="{FF2B5EF4-FFF2-40B4-BE49-F238E27FC236}">
                <a16:creationId xmlns:a16="http://schemas.microsoft.com/office/drawing/2014/main" id="{08D5A844-5137-4A5A-7B55-CFC364710D3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9856" y="1006667"/>
            <a:ext cx="2104203" cy="1606098"/>
          </a:xfrm>
          <a:prstGeom prst="rect">
            <a:avLst/>
          </a:prstGeom>
        </p:spPr>
      </p:pic>
      <p:pic>
        <p:nvPicPr>
          <p:cNvPr id="29" name="Imagen 28">
            <a:extLst>
              <a:ext uri="{FF2B5EF4-FFF2-40B4-BE49-F238E27FC236}">
                <a16:creationId xmlns:a16="http://schemas.microsoft.com/office/drawing/2014/main" id="{1400C8EB-C302-48E6-31BA-67C1332733A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309" y="2654423"/>
            <a:ext cx="1800000" cy="1800000"/>
          </a:xfrm>
          <a:prstGeom prst="rect">
            <a:avLst/>
          </a:prstGeom>
        </p:spPr>
      </p:pic>
      <p:pic>
        <p:nvPicPr>
          <p:cNvPr id="31" name="Imagen 30">
            <a:extLst>
              <a:ext uri="{FF2B5EF4-FFF2-40B4-BE49-F238E27FC236}">
                <a16:creationId xmlns:a16="http://schemas.microsoft.com/office/drawing/2014/main" id="{A75D6E1C-756D-C876-3B37-23FC76F8E2A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7449" y="854423"/>
            <a:ext cx="1800000" cy="1800000"/>
          </a:xfrm>
          <a:prstGeom prst="rect">
            <a:avLst/>
          </a:prstGeom>
        </p:spPr>
      </p:pic>
      <p:pic>
        <p:nvPicPr>
          <p:cNvPr id="33" name="Imagen 32">
            <a:extLst>
              <a:ext uri="{FF2B5EF4-FFF2-40B4-BE49-F238E27FC236}">
                <a16:creationId xmlns:a16="http://schemas.microsoft.com/office/drawing/2014/main" id="{DA7D0B07-B37E-87F2-9E4A-0CB53F9853C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9517" y="5010518"/>
            <a:ext cx="1628997" cy="160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72978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521</TotalTime>
  <Words>503</Words>
  <Application>Microsoft Office PowerPoint</Application>
  <PresentationFormat>Panorámica</PresentationFormat>
  <Paragraphs>54</Paragraphs>
  <Slides>17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17</vt:i4>
      </vt:variant>
    </vt:vector>
  </HeadingPairs>
  <TitlesOfParts>
    <vt:vector size="22" baseType="lpstr">
      <vt:lpstr>Arial</vt:lpstr>
      <vt:lpstr>Calibri</vt:lpstr>
      <vt:lpstr>Calibri Light</vt:lpstr>
      <vt:lpstr>Gadugi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CONCLUSIONES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Ramón Fernández Cerezo</dc:creator>
  <cp:lastModifiedBy>Ramón Fernández Cerezo</cp:lastModifiedBy>
  <cp:revision>4</cp:revision>
  <dcterms:created xsi:type="dcterms:W3CDTF">2023-01-16T01:45:42Z</dcterms:created>
  <dcterms:modified xsi:type="dcterms:W3CDTF">2023-01-16T10:27:13Z</dcterms:modified>
</cp:coreProperties>
</file>